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82" r:id="rId4"/>
    <p:sldId id="264" r:id="rId5"/>
    <p:sldId id="258" r:id="rId6"/>
    <p:sldId id="267" r:id="rId7"/>
    <p:sldId id="261" r:id="rId8"/>
    <p:sldId id="285" r:id="rId9"/>
    <p:sldId id="272" r:id="rId10"/>
    <p:sldId id="277" r:id="rId11"/>
    <p:sldId id="280" r:id="rId12"/>
    <p:sldId id="26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0" clrIdx="0">
    <p:extLst>
      <p:ext uri="{19B8F6BF-5375-455C-9EA6-DF929625EA0E}">
        <p15:presenceInfo xmlns:p15="http://schemas.microsoft.com/office/powerpoint/2012/main" userId="5fc202afcdb9dc9d" providerId="Windows Live"/>
      </p:ext>
    </p:extLst>
  </p:cmAuthor>
  <p:cmAuthor id="2" name="Pineda, Loida Maria" initials="PLM" lastIdx="10" clrIdx="1">
    <p:extLst>
      <p:ext uri="{19B8F6BF-5375-455C-9EA6-DF929625EA0E}">
        <p15:presenceInfo xmlns:p15="http://schemas.microsoft.com/office/powerpoint/2012/main" userId="Pineda, Loida Ma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92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3T23:24:29.444" idx="2">
    <p:pos x="10" y="10"/>
    <p:text>45 secs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3T23:24:52.378" idx="4">
    <p:pos x="10" y="10"/>
    <p:text>45 secs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3T23:24:52.378" idx="4">
    <p:pos x="10" y="10"/>
    <p:text>45 secs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3T23:25:26.147" idx="7">
    <p:pos x="10" y="10"/>
    <p:text>1.5 minutes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3T23:24:29.444" idx="2">
    <p:pos x="10" y="10"/>
    <p:text>1'30"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11-14T20:39:39.819" idx="7">
    <p:pos x="10" y="10"/>
    <p:text>1'45"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11-14T20:40:28.365" idx="9">
    <p:pos x="10" y="10"/>
    <p:text>2' 15"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3T23:27:14.545" idx="8">
    <p:pos x="10" y="10"/>
    <p:text>1.5 mins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B6DC0-8090-412D-9803-CF57C6CEB95A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A00242DC-E26F-4DE0-8E63-479792006CC6}">
      <dgm:prSet phldrT="[Text]"/>
      <dgm:spPr/>
      <dgm:t>
        <a:bodyPr/>
        <a:lstStyle/>
        <a:p>
          <a:r>
            <a:rPr lang="en-US" dirty="0"/>
            <a:t>People’s idiosyncrasies according to region</a:t>
          </a:r>
          <a:endParaRPr lang="es-MX" dirty="0"/>
        </a:p>
      </dgm:t>
    </dgm:pt>
    <dgm:pt modelId="{8C2C1984-1491-4DCE-9E39-04C83D6BD195}" type="parTrans" cxnId="{81A9EAEA-6451-4E21-AB40-D61B48E1E357}">
      <dgm:prSet/>
      <dgm:spPr/>
      <dgm:t>
        <a:bodyPr/>
        <a:lstStyle/>
        <a:p>
          <a:endParaRPr lang="es-MX"/>
        </a:p>
      </dgm:t>
    </dgm:pt>
    <dgm:pt modelId="{FBEBBF7D-DB93-4CE9-AC03-5C031D7C1705}" type="sibTrans" cxnId="{81A9EAEA-6451-4E21-AB40-D61B48E1E357}">
      <dgm:prSet/>
      <dgm:spPr/>
      <dgm:t>
        <a:bodyPr/>
        <a:lstStyle/>
        <a:p>
          <a:endParaRPr lang="es-MX"/>
        </a:p>
      </dgm:t>
    </dgm:pt>
    <dgm:pt modelId="{44FF547D-0D81-49CD-BE0D-442261F7A7B3}">
      <dgm:prSet phldrT="[Text]"/>
      <dgm:spPr/>
      <dgm:t>
        <a:bodyPr/>
        <a:lstStyle/>
        <a:p>
          <a:r>
            <a:rPr lang="en-US" dirty="0"/>
            <a:t>Presence of African  music</a:t>
          </a:r>
          <a:endParaRPr lang="es-MX" dirty="0"/>
        </a:p>
      </dgm:t>
    </dgm:pt>
    <dgm:pt modelId="{38DE1DD7-9186-4247-AFAC-09D17DB2D5BC}" type="parTrans" cxnId="{A3AE61DA-47C9-4BA1-8075-29EB1BF5E964}">
      <dgm:prSet/>
      <dgm:spPr/>
      <dgm:t>
        <a:bodyPr/>
        <a:lstStyle/>
        <a:p>
          <a:endParaRPr lang="es-MX"/>
        </a:p>
      </dgm:t>
    </dgm:pt>
    <dgm:pt modelId="{7A8EB34D-41A0-48CD-8E89-81365E05F9B3}" type="sibTrans" cxnId="{A3AE61DA-47C9-4BA1-8075-29EB1BF5E964}">
      <dgm:prSet/>
      <dgm:spPr/>
      <dgm:t>
        <a:bodyPr/>
        <a:lstStyle/>
        <a:p>
          <a:endParaRPr lang="es-MX"/>
        </a:p>
      </dgm:t>
    </dgm:pt>
    <dgm:pt modelId="{16F7A19A-BED7-46E5-B53A-B5E43B32EE9D}">
      <dgm:prSet phldrT="[Text]"/>
      <dgm:spPr/>
      <dgm:t>
        <a:bodyPr/>
        <a:lstStyle/>
        <a:p>
          <a:r>
            <a:rPr lang="en-US" dirty="0"/>
            <a:t>Geographical accessibility to European influence</a:t>
          </a:r>
          <a:endParaRPr lang="es-MX" dirty="0"/>
        </a:p>
      </dgm:t>
    </dgm:pt>
    <dgm:pt modelId="{7719E86F-B560-44B2-94DE-754861A1162A}" type="parTrans" cxnId="{ABF17BA1-BCB6-418B-B5A7-88460259FA35}">
      <dgm:prSet/>
      <dgm:spPr/>
      <dgm:t>
        <a:bodyPr/>
        <a:lstStyle/>
        <a:p>
          <a:endParaRPr lang="es-MX"/>
        </a:p>
      </dgm:t>
    </dgm:pt>
    <dgm:pt modelId="{6501368B-5A2C-4D3D-8617-454D0F04D173}" type="sibTrans" cxnId="{ABF17BA1-BCB6-418B-B5A7-88460259FA35}">
      <dgm:prSet/>
      <dgm:spPr/>
      <dgm:t>
        <a:bodyPr/>
        <a:lstStyle/>
        <a:p>
          <a:endParaRPr lang="es-MX"/>
        </a:p>
      </dgm:t>
    </dgm:pt>
    <dgm:pt modelId="{8FFE02F3-9008-4757-ACB3-A71CEF97BE98}" type="pres">
      <dgm:prSet presAssocID="{5BDB6DC0-8090-412D-9803-CF57C6CEB95A}" presName="compositeShape" presStyleCnt="0">
        <dgm:presLayoutVars>
          <dgm:chMax val="7"/>
          <dgm:dir/>
          <dgm:resizeHandles val="exact"/>
        </dgm:presLayoutVars>
      </dgm:prSet>
      <dgm:spPr/>
    </dgm:pt>
    <dgm:pt modelId="{11217EC3-E0AE-4205-8C26-832119C98B63}" type="pres">
      <dgm:prSet presAssocID="{A00242DC-E26F-4DE0-8E63-479792006CC6}" presName="circ1" presStyleLbl="vennNode1" presStyleIdx="0" presStyleCnt="3"/>
      <dgm:spPr/>
    </dgm:pt>
    <dgm:pt modelId="{714E7233-5F0F-46DB-9870-7908FEBE7902}" type="pres">
      <dgm:prSet presAssocID="{A00242DC-E26F-4DE0-8E63-479792006CC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C4C2DDE-3159-4419-AF66-BBDC5FB752C1}" type="pres">
      <dgm:prSet presAssocID="{44FF547D-0D81-49CD-BE0D-442261F7A7B3}" presName="circ2" presStyleLbl="vennNode1" presStyleIdx="1" presStyleCnt="3"/>
      <dgm:spPr/>
    </dgm:pt>
    <dgm:pt modelId="{33A5E533-37F2-428B-849C-E19491838F20}" type="pres">
      <dgm:prSet presAssocID="{44FF547D-0D81-49CD-BE0D-442261F7A7B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771171-15F6-45B5-8D12-93F7FE23DDAA}" type="pres">
      <dgm:prSet presAssocID="{16F7A19A-BED7-46E5-B53A-B5E43B32EE9D}" presName="circ3" presStyleLbl="vennNode1" presStyleIdx="2" presStyleCnt="3"/>
      <dgm:spPr/>
    </dgm:pt>
    <dgm:pt modelId="{F50A40FE-2817-4FB6-92E7-60A9E909D28E}" type="pres">
      <dgm:prSet presAssocID="{16F7A19A-BED7-46E5-B53A-B5E43B32EE9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F4C172B-C34A-45AF-B4A1-BD3438DBEB4B}" type="presOf" srcId="{44FF547D-0D81-49CD-BE0D-442261F7A7B3}" destId="{33A5E533-37F2-428B-849C-E19491838F20}" srcOrd="1" destOrd="0" presId="urn:microsoft.com/office/officeart/2005/8/layout/venn1"/>
    <dgm:cxn modelId="{EE66AF2C-6B8E-4E97-9FBB-743EA7D034F9}" type="presOf" srcId="{5BDB6DC0-8090-412D-9803-CF57C6CEB95A}" destId="{8FFE02F3-9008-4757-ACB3-A71CEF97BE98}" srcOrd="0" destOrd="0" presId="urn:microsoft.com/office/officeart/2005/8/layout/venn1"/>
    <dgm:cxn modelId="{04442E87-D09D-4CB8-8028-5BE7E03FB549}" type="presOf" srcId="{A00242DC-E26F-4DE0-8E63-479792006CC6}" destId="{11217EC3-E0AE-4205-8C26-832119C98B63}" srcOrd="0" destOrd="0" presId="urn:microsoft.com/office/officeart/2005/8/layout/venn1"/>
    <dgm:cxn modelId="{ABF17BA1-BCB6-418B-B5A7-88460259FA35}" srcId="{5BDB6DC0-8090-412D-9803-CF57C6CEB95A}" destId="{16F7A19A-BED7-46E5-B53A-B5E43B32EE9D}" srcOrd="2" destOrd="0" parTransId="{7719E86F-B560-44B2-94DE-754861A1162A}" sibTransId="{6501368B-5A2C-4D3D-8617-454D0F04D173}"/>
    <dgm:cxn modelId="{C2A502CE-1E44-4C9D-8CE0-5787B9F3FC83}" type="presOf" srcId="{44FF547D-0D81-49CD-BE0D-442261F7A7B3}" destId="{0C4C2DDE-3159-4419-AF66-BBDC5FB752C1}" srcOrd="0" destOrd="0" presId="urn:microsoft.com/office/officeart/2005/8/layout/venn1"/>
    <dgm:cxn modelId="{033A2CD4-DDF6-4561-A4F5-E90E3DE8FD4E}" type="presOf" srcId="{16F7A19A-BED7-46E5-B53A-B5E43B32EE9D}" destId="{F50A40FE-2817-4FB6-92E7-60A9E909D28E}" srcOrd="1" destOrd="0" presId="urn:microsoft.com/office/officeart/2005/8/layout/venn1"/>
    <dgm:cxn modelId="{E9207FD7-8E55-4867-A397-8E1630F9FAD6}" type="presOf" srcId="{A00242DC-E26F-4DE0-8E63-479792006CC6}" destId="{714E7233-5F0F-46DB-9870-7908FEBE7902}" srcOrd="1" destOrd="0" presId="urn:microsoft.com/office/officeart/2005/8/layout/venn1"/>
    <dgm:cxn modelId="{1A5D5DDA-0729-4F7B-BFA8-192482BA1745}" type="presOf" srcId="{16F7A19A-BED7-46E5-B53A-B5E43B32EE9D}" destId="{E0771171-15F6-45B5-8D12-93F7FE23DDAA}" srcOrd="0" destOrd="0" presId="urn:microsoft.com/office/officeart/2005/8/layout/venn1"/>
    <dgm:cxn modelId="{A3AE61DA-47C9-4BA1-8075-29EB1BF5E964}" srcId="{5BDB6DC0-8090-412D-9803-CF57C6CEB95A}" destId="{44FF547D-0D81-49CD-BE0D-442261F7A7B3}" srcOrd="1" destOrd="0" parTransId="{38DE1DD7-9186-4247-AFAC-09D17DB2D5BC}" sibTransId="{7A8EB34D-41A0-48CD-8E89-81365E05F9B3}"/>
    <dgm:cxn modelId="{81A9EAEA-6451-4E21-AB40-D61B48E1E357}" srcId="{5BDB6DC0-8090-412D-9803-CF57C6CEB95A}" destId="{A00242DC-E26F-4DE0-8E63-479792006CC6}" srcOrd="0" destOrd="0" parTransId="{8C2C1984-1491-4DCE-9E39-04C83D6BD195}" sibTransId="{FBEBBF7D-DB93-4CE9-AC03-5C031D7C1705}"/>
    <dgm:cxn modelId="{8E3FF36A-5336-4672-BE6A-CB520068C62E}" type="presParOf" srcId="{8FFE02F3-9008-4757-ACB3-A71CEF97BE98}" destId="{11217EC3-E0AE-4205-8C26-832119C98B63}" srcOrd="0" destOrd="0" presId="urn:microsoft.com/office/officeart/2005/8/layout/venn1"/>
    <dgm:cxn modelId="{8E694967-F929-40FD-964E-ADC68F2C49A8}" type="presParOf" srcId="{8FFE02F3-9008-4757-ACB3-A71CEF97BE98}" destId="{714E7233-5F0F-46DB-9870-7908FEBE7902}" srcOrd="1" destOrd="0" presId="urn:microsoft.com/office/officeart/2005/8/layout/venn1"/>
    <dgm:cxn modelId="{02CF0260-243F-43CD-B30D-4C07837CA701}" type="presParOf" srcId="{8FFE02F3-9008-4757-ACB3-A71CEF97BE98}" destId="{0C4C2DDE-3159-4419-AF66-BBDC5FB752C1}" srcOrd="2" destOrd="0" presId="urn:microsoft.com/office/officeart/2005/8/layout/venn1"/>
    <dgm:cxn modelId="{1140F88F-6E07-40E0-86E2-0228B59D1B99}" type="presParOf" srcId="{8FFE02F3-9008-4757-ACB3-A71CEF97BE98}" destId="{33A5E533-37F2-428B-849C-E19491838F20}" srcOrd="3" destOrd="0" presId="urn:microsoft.com/office/officeart/2005/8/layout/venn1"/>
    <dgm:cxn modelId="{04992261-453D-4649-8F20-DB69DE552D4C}" type="presParOf" srcId="{8FFE02F3-9008-4757-ACB3-A71CEF97BE98}" destId="{E0771171-15F6-45B5-8D12-93F7FE23DDAA}" srcOrd="4" destOrd="0" presId="urn:microsoft.com/office/officeart/2005/8/layout/venn1"/>
    <dgm:cxn modelId="{C28B7505-DCE6-459F-8B33-096C1E43370B}" type="presParOf" srcId="{8FFE02F3-9008-4757-ACB3-A71CEF97BE98}" destId="{F50A40FE-2817-4FB6-92E7-60A9E909D28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17EC3-E0AE-4205-8C26-832119C98B63}">
      <dsp:nvSpPr>
        <dsp:cNvPr id="0" name=""/>
        <dsp:cNvSpPr/>
      </dsp:nvSpPr>
      <dsp:spPr>
        <a:xfrm>
          <a:off x="2094854" y="58190"/>
          <a:ext cx="2793139" cy="279313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People’s idiosyncrasies according to region</a:t>
          </a:r>
          <a:endParaRPr lang="es-MX" sz="2300" kern="1200" dirty="0"/>
        </a:p>
      </dsp:txBody>
      <dsp:txXfrm>
        <a:off x="2467272" y="546989"/>
        <a:ext cx="2048302" cy="1256912"/>
      </dsp:txXfrm>
    </dsp:sp>
    <dsp:sp modelId="{0C4C2DDE-3159-4419-AF66-BBDC5FB752C1}">
      <dsp:nvSpPr>
        <dsp:cNvPr id="0" name=""/>
        <dsp:cNvSpPr/>
      </dsp:nvSpPr>
      <dsp:spPr>
        <a:xfrm>
          <a:off x="3102712" y="1803902"/>
          <a:ext cx="2793139" cy="2793139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Presence of African  music</a:t>
          </a:r>
          <a:endParaRPr lang="es-MX" sz="2300" kern="1200" dirty="0"/>
        </a:p>
      </dsp:txBody>
      <dsp:txXfrm>
        <a:off x="3956947" y="2525463"/>
        <a:ext cx="1675883" cy="1536226"/>
      </dsp:txXfrm>
    </dsp:sp>
    <dsp:sp modelId="{E0771171-15F6-45B5-8D12-93F7FE23DDAA}">
      <dsp:nvSpPr>
        <dsp:cNvPr id="0" name=""/>
        <dsp:cNvSpPr/>
      </dsp:nvSpPr>
      <dsp:spPr>
        <a:xfrm>
          <a:off x="1086996" y="1803902"/>
          <a:ext cx="2793139" cy="2793139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Geographical accessibility to European influence</a:t>
          </a:r>
          <a:endParaRPr lang="es-MX" sz="2300" kern="1200" dirty="0"/>
        </a:p>
      </dsp:txBody>
      <dsp:txXfrm>
        <a:off x="1350016" y="2525463"/>
        <a:ext cx="1675883" cy="1536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hyperlink" Target="https://issuu.com/vocalessence/docs/cantare_teacher_guide_2016?e=23224272/3865037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1871131"/>
            <a:ext cx="7229475" cy="1515533"/>
          </a:xfrm>
        </p:spPr>
        <p:txBody>
          <a:bodyPr anchor="t"/>
          <a:lstStyle/>
          <a:p>
            <a:r>
              <a:rPr lang="en-US" sz="4000" dirty="0"/>
              <a:t>Mexican Choral Music:</a:t>
            </a:r>
            <a:br>
              <a:rPr lang="en-US" sz="4000" dirty="0"/>
            </a:br>
            <a:r>
              <a:rPr lang="en-US" sz="2800" dirty="0"/>
              <a:t>There’s More to It Than “La Cucaracha”!</a:t>
            </a:r>
            <a:endParaRPr lang="es-MX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Iowa Music Educators Association</a:t>
            </a:r>
          </a:p>
          <a:p>
            <a:r>
              <a:rPr lang="en-US" i="1" dirty="0"/>
              <a:t>DEIA Series</a:t>
            </a:r>
          </a:p>
          <a:p>
            <a:r>
              <a:rPr lang="en-US" i="1" dirty="0"/>
              <a:t>July 13, 2020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2529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Interesting Consonants</a:t>
            </a:r>
            <a:endParaRPr lang="es-MX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744574"/>
              </p:ext>
            </p:extLst>
          </p:nvPr>
        </p:nvGraphicFramePr>
        <p:xfrm>
          <a:off x="689317" y="2040649"/>
          <a:ext cx="10916530" cy="402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6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2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Combined consonants                             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2" marR="734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Pronounced as in 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2" marR="734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Comments 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2" marR="7348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 – cha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cha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cha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                          [ʧ]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2" marR="73482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urch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2" marR="734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Not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as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Italian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“ch”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2" marR="7348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 – Guerra, guitarra                                 [g]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2" marR="73482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Gh</a:t>
                      </a:r>
                      <a:r>
                        <a:rPr lang="en-US" sz="1800" noProof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etto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lang="es-MX" sz="1800" b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uitar 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2" marR="734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If “ü,”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it becomes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diphthong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ü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iro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2" marR="7348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Ll – llanto                                                     </a:t>
                      </a:r>
                      <a:r>
                        <a:rPr lang="es-MX" sz="180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[ʤ]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2" marR="73482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noProof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US" sz="1800" noProof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entle, </a:t>
                      </a:r>
                      <a:r>
                        <a:rPr lang="en-US" sz="1800" b="1" kern="1200" noProof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j</a:t>
                      </a:r>
                      <a:r>
                        <a:rPr lang="en-US" sz="1800" noProof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uice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2" marR="734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Degree of 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vibration varies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2" marR="7348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R (initial or final) –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rana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MX" sz="1800" b="1" kern="1200" noProof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robar                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[r]</a:t>
                      </a:r>
                      <a:endParaRPr lang="es-MX" sz="1800" b="1" kern="1200" noProof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R + r (always middle) – </a:t>
                      </a:r>
                      <a:r>
                        <a:rPr lang="es-MX" sz="1800" b="1" kern="1200" noProof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correr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                   [r]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R (middle) – </a:t>
                      </a:r>
                      <a:r>
                        <a:rPr lang="es-MX" sz="1800" b="1" kern="1200" noProof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loro, corazón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                         [</a:t>
                      </a:r>
                      <a:r>
                        <a:rPr lang="de-AT" sz="1800" b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ɾ]</a:t>
                      </a:r>
                    </a:p>
                  </a:txBody>
                  <a:tcPr marL="73482" marR="73482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- Rolled “r”</a:t>
                      </a:r>
                      <a:endParaRPr lang="es-MX" sz="1800" b="1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Rolled “r”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Flipped “r”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 , bea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2" marR="734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noProof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Flipped r = soft d</a:t>
                      </a:r>
                      <a:endParaRPr lang="en-US" sz="1800" kern="1200" noProof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2" marR="7348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anose="02020603050405020304" pitchFamily="18" charset="0"/>
                        </a:rPr>
                        <a:t>Z – </a:t>
                      </a:r>
                      <a:r>
                        <a:rPr lang="es-MX" sz="1800" noProof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anose="02020603050405020304" pitchFamily="18" charset="0"/>
                        </a:rPr>
                        <a:t>zapato                                                     [s]</a:t>
                      </a:r>
                      <a:endParaRPr lang="es-MX" sz="1800" noProof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83" marR="95183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anose="02020603050405020304" pitchFamily="18" charset="0"/>
                        </a:rPr>
                        <a:t>ad 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83" marR="951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 vibration in Mexican Spanish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83" marR="9518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638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Information to Teach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2954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Geographical region and people’s idiosyncrasies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Origins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Social/original settings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Composer’s background </a:t>
            </a:r>
          </a:p>
          <a:p>
            <a:r>
              <a:rPr lang="en-US" dirty="0">
                <a:solidFill>
                  <a:schemeClr val="tx1"/>
                </a:solidFill>
              </a:rPr>
              <a:t>Instrumental accompaniment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Poetry meaning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Culture’s understandings and interpretations of the music</a:t>
            </a:r>
          </a:p>
        </p:txBody>
      </p:sp>
    </p:spTree>
    <p:extLst>
      <p:ext uri="{BB962C8B-B14F-4D97-AF65-F5344CB8AC3E}">
        <p14:creationId xmlns:p14="http://schemas.microsoft.com/office/powerpoint/2010/main" val="3937818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10020299" cy="3615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err="1"/>
              <a:t>To</a:t>
            </a:r>
            <a:r>
              <a:rPr lang="es-MX" dirty="0"/>
              <a:t> explore </a:t>
            </a:r>
            <a:r>
              <a:rPr lang="es-MX" dirty="0" err="1"/>
              <a:t>genres</a:t>
            </a:r>
            <a:r>
              <a:rPr lang="es-MX" dirty="0"/>
              <a:t>, </a:t>
            </a:r>
            <a:r>
              <a:rPr lang="es-MX" dirty="0" err="1"/>
              <a:t>styles</a:t>
            </a:r>
            <a:r>
              <a:rPr lang="es-MX" dirty="0"/>
              <a:t>, </a:t>
            </a:r>
            <a:r>
              <a:rPr lang="es-MX" dirty="0" err="1"/>
              <a:t>history</a:t>
            </a:r>
            <a:r>
              <a:rPr lang="es-MX" dirty="0"/>
              <a:t>, </a:t>
            </a:r>
            <a:r>
              <a:rPr lang="es-MX" dirty="0" err="1"/>
              <a:t>composers</a:t>
            </a:r>
            <a:endParaRPr lang="es-MX" dirty="0"/>
          </a:p>
          <a:p>
            <a:r>
              <a:rPr lang="es-MX" sz="2000" dirty="0" err="1"/>
              <a:t>VocalEssence</a:t>
            </a:r>
            <a:r>
              <a:rPr lang="es-MX" sz="2000" dirty="0"/>
              <a:t> Cantaré! </a:t>
            </a:r>
            <a:r>
              <a:rPr lang="es-MX" sz="2000" dirty="0" err="1"/>
              <a:t>Program</a:t>
            </a:r>
            <a:r>
              <a:rPr lang="es-MX" sz="2000" dirty="0"/>
              <a:t> </a:t>
            </a:r>
            <a:r>
              <a:rPr lang="en-US" sz="2000" dirty="0"/>
              <a:t>website </a:t>
            </a:r>
            <a:r>
              <a:rPr lang="es-MX" sz="2000" dirty="0">
                <a:hlinkClick r:id="rId2"/>
              </a:rPr>
              <a:t>https://issuu.com/vocalessence/docs/cantare_teacher_guide_2016?e=23224272/38650376</a:t>
            </a:r>
            <a:endParaRPr lang="es-MX" sz="2000" dirty="0"/>
          </a:p>
          <a:p>
            <a:r>
              <a:rPr lang="en-US" sz="2000" dirty="0"/>
              <a:t>Other resources in your handout</a:t>
            </a:r>
            <a:endParaRPr lang="es-MX" sz="2000" dirty="0"/>
          </a:p>
          <a:p>
            <a:pPr marL="457200" lvl="1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4452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872193"/>
          </a:xfrm>
        </p:spPr>
        <p:txBody>
          <a:bodyPr>
            <a:normAutofit/>
          </a:bodyPr>
          <a:lstStyle/>
          <a:p>
            <a:r>
              <a:rPr lang="en-US" dirty="0"/>
              <a:t>Mexican choral music is much more than </a:t>
            </a:r>
            <a:r>
              <a:rPr lang="en-US" i="1" dirty="0"/>
              <a:t>La Cucaracha</a:t>
            </a:r>
            <a:r>
              <a:rPr lang="en-US" dirty="0"/>
              <a:t>!</a:t>
            </a:r>
          </a:p>
          <a:p>
            <a:r>
              <a:rPr lang="en-US" dirty="0"/>
              <a:t>Multiculturalism is about cultures</a:t>
            </a:r>
          </a:p>
          <a:p>
            <a:r>
              <a:rPr lang="en-US" dirty="0"/>
              <a:t>Teaching multicultural music is about doing our absolute honest best!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0849" y="4648200"/>
            <a:ext cx="620077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Happy teaching of multicultural music!</a:t>
            </a:r>
          </a:p>
          <a:p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23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Multicultural Music?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honor all cultures</a:t>
            </a:r>
          </a:p>
          <a:p>
            <a:r>
              <a:rPr lang="en-US" dirty="0"/>
              <a:t>To truly know our world and all peoples</a:t>
            </a:r>
          </a:p>
          <a:p>
            <a:r>
              <a:rPr lang="en-US" dirty="0"/>
              <a:t>To understand, empathize with, and value our “neighbor”</a:t>
            </a:r>
          </a:p>
          <a:p>
            <a:r>
              <a:rPr lang="en-US" dirty="0"/>
              <a:t>To enable eye-opening conversations about oppressing forces </a:t>
            </a:r>
          </a:p>
          <a:p>
            <a:r>
              <a:rPr lang="en-US" dirty="0"/>
              <a:t>To fight back inequities, injustice, abuse, and racism</a:t>
            </a:r>
          </a:p>
          <a:p>
            <a:r>
              <a:rPr lang="en-US" dirty="0"/>
              <a:t>To make beautiful music, expand musicianship, and improve artistry</a:t>
            </a:r>
          </a:p>
        </p:txBody>
      </p:sp>
    </p:spTree>
    <p:extLst>
      <p:ext uri="{BB962C8B-B14F-4D97-AF65-F5344CB8AC3E}">
        <p14:creationId xmlns:p14="http://schemas.microsoft.com/office/powerpoint/2010/main" val="49525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Mexican Choral Music</a:t>
            </a:r>
            <a:r>
              <a:rPr lang="es-MX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43843"/>
          </a:xfrm>
        </p:spPr>
        <p:txBody>
          <a:bodyPr>
            <a:normAutofit/>
          </a:bodyPr>
          <a:lstStyle/>
          <a:p>
            <a:r>
              <a:rPr lang="en-US" dirty="0"/>
              <a:t>Music of Mexican Americans </a:t>
            </a:r>
          </a:p>
          <a:p>
            <a:pPr lvl="1"/>
            <a:r>
              <a:rPr lang="en-US" dirty="0"/>
              <a:t>Part of the mosaic for 175 years – culture  (</a:t>
            </a:r>
            <a:r>
              <a:rPr lang="en-US" dirty="0" err="1"/>
              <a:t>Feay</a:t>
            </a:r>
            <a:r>
              <a:rPr lang="en-US" dirty="0"/>
              <a:t>-Shaw, 2002)</a:t>
            </a:r>
          </a:p>
          <a:p>
            <a:pPr lvl="1"/>
            <a:r>
              <a:rPr lang="en-US" dirty="0"/>
              <a:t>Identity builder,  but assimilated  - personal meaning (</a:t>
            </a:r>
            <a:r>
              <a:rPr lang="en-US" dirty="0" err="1"/>
              <a:t>O’Hagin</a:t>
            </a:r>
            <a:r>
              <a:rPr lang="en-US" dirty="0"/>
              <a:t> &amp; </a:t>
            </a:r>
            <a:r>
              <a:rPr lang="en-US" dirty="0" err="1"/>
              <a:t>Harnish</a:t>
            </a:r>
            <a:r>
              <a:rPr lang="en-US" dirty="0"/>
              <a:t>, 2003)</a:t>
            </a:r>
          </a:p>
          <a:p>
            <a:pPr lvl="1"/>
            <a:r>
              <a:rPr lang="en-US" dirty="0"/>
              <a:t>Now, largely represented… but underrepresented – equity (</a:t>
            </a:r>
            <a:r>
              <a:rPr lang="en-US" dirty="0" err="1"/>
              <a:t>Feay</a:t>
            </a:r>
            <a:r>
              <a:rPr lang="en-US" dirty="0"/>
              <a:t>-Shaw, 2002)</a:t>
            </a:r>
          </a:p>
          <a:p>
            <a:pPr lvl="1"/>
            <a:r>
              <a:rPr lang="en-US" dirty="0"/>
              <a:t>Preferred by music and non-music majors and recommended as a first step towards multicultural curriculum – teaching strategy (Fung, 1996)</a:t>
            </a:r>
          </a:p>
          <a:p>
            <a:r>
              <a:rPr lang="en-US" dirty="0"/>
              <a:t>Little known by choral teachers</a:t>
            </a:r>
          </a:p>
          <a:p>
            <a:pPr lvl="1"/>
            <a:r>
              <a:rPr lang="en-US" dirty="0"/>
              <a:t>Scarce rep in catalogs and in the </a:t>
            </a:r>
            <a:r>
              <a:rPr lang="en-US" i="1" dirty="0"/>
              <a:t>Choral Journal</a:t>
            </a:r>
          </a:p>
        </p:txBody>
      </p:sp>
    </p:spTree>
    <p:extLst>
      <p:ext uri="{BB962C8B-B14F-4D97-AF65-F5344CB8AC3E}">
        <p14:creationId xmlns:p14="http://schemas.microsoft.com/office/powerpoint/2010/main" val="112900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Mexican Choral Music?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 definition as a culture-bearer:</a:t>
            </a:r>
          </a:p>
          <a:p>
            <a:pPr marL="266700" lvl="1" indent="0">
              <a:buNone/>
            </a:pPr>
            <a:r>
              <a:rPr lang="en-US" dirty="0"/>
              <a:t>Songs by </a:t>
            </a:r>
            <a:r>
              <a:rPr lang="en-US" b="1" dirty="0"/>
              <a:t>Mexican composers </a:t>
            </a:r>
            <a:r>
              <a:rPr lang="en-US" dirty="0"/>
              <a:t>that are</a:t>
            </a:r>
          </a:p>
          <a:p>
            <a:pPr marL="266700" lvl="1" indent="0">
              <a:buNone/>
            </a:pPr>
            <a:r>
              <a:rPr lang="en-US" dirty="0"/>
              <a:t>a) Originally written for choir</a:t>
            </a:r>
          </a:p>
          <a:p>
            <a:pPr marL="266700" lvl="1" indent="0">
              <a:buNone/>
            </a:pPr>
            <a:r>
              <a:rPr lang="en-US" dirty="0"/>
              <a:t>b) Set for choir by Mexican arrangers</a:t>
            </a:r>
          </a:p>
          <a:p>
            <a:pPr marL="266700" lvl="1" indent="0">
              <a:buNone/>
            </a:pPr>
            <a:r>
              <a:rPr lang="en-US" dirty="0"/>
              <a:t>c) Set for choir by non-Mexican well-informed arrangers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8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Musical Traditions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Pop</a:t>
            </a:r>
          </a:p>
          <a:p>
            <a:r>
              <a:rPr lang="en-US" b="1" dirty="0"/>
              <a:t>Indigenous</a:t>
            </a:r>
          </a:p>
          <a:p>
            <a:r>
              <a:rPr lang="en-US" b="1" dirty="0"/>
              <a:t>Classical </a:t>
            </a:r>
            <a:r>
              <a:rPr lang="en-US" dirty="0"/>
              <a:t>– Baroque, Classical, Romantic, 20</a:t>
            </a:r>
            <a:r>
              <a:rPr lang="en-US" baseline="30000" dirty="0"/>
              <a:t>th</a:t>
            </a:r>
            <a:r>
              <a:rPr lang="en-US" dirty="0"/>
              <a:t> century Nationalist, and Contemporary</a:t>
            </a:r>
          </a:p>
          <a:p>
            <a:r>
              <a:rPr lang="en-US" b="1" dirty="0"/>
              <a:t>Folk </a:t>
            </a:r>
            <a:r>
              <a:rPr lang="en-US" dirty="0"/>
              <a:t>(also called traditional)</a:t>
            </a:r>
          </a:p>
          <a:p>
            <a:r>
              <a:rPr lang="en-US" dirty="0"/>
              <a:t>Choral music is mainly written in the </a:t>
            </a:r>
            <a:r>
              <a:rPr lang="en-US" b="1" dirty="0"/>
              <a:t>folk</a:t>
            </a:r>
            <a:r>
              <a:rPr lang="en-US" dirty="0"/>
              <a:t> and </a:t>
            </a:r>
            <a:r>
              <a:rPr lang="en-US" b="1" dirty="0"/>
              <a:t>classical</a:t>
            </a:r>
            <a:r>
              <a:rPr lang="en-US" dirty="0"/>
              <a:t> traditions</a:t>
            </a:r>
          </a:p>
        </p:txBody>
      </p:sp>
    </p:spTree>
    <p:extLst>
      <p:ext uri="{BB962C8B-B14F-4D97-AF65-F5344CB8AC3E}">
        <p14:creationId xmlns:p14="http://schemas.microsoft.com/office/powerpoint/2010/main" val="399324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EAE5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EAE5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EAE5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Folk Tradition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800599" cy="3318936"/>
          </a:xfrm>
        </p:spPr>
        <p:txBody>
          <a:bodyPr/>
          <a:lstStyle/>
          <a:p>
            <a:r>
              <a:rPr lang="en-US" dirty="0"/>
              <a:t>A result of a mix of influences from three origins</a:t>
            </a:r>
          </a:p>
          <a:p>
            <a:r>
              <a:rPr lang="en-US" b="1" dirty="0"/>
              <a:t>Folk genres</a:t>
            </a:r>
            <a:r>
              <a:rPr lang="en-US" dirty="0"/>
              <a:t> might be national or regional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0798498"/>
              </p:ext>
            </p:extLst>
          </p:nvPr>
        </p:nvGraphicFramePr>
        <p:xfrm>
          <a:off x="5579392" y="1482097"/>
          <a:ext cx="6982848" cy="4655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86063" y="3688598"/>
            <a:ext cx="96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Folk Genres</a:t>
            </a:r>
            <a:endParaRPr lang="es-MX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15000" y="3276600"/>
            <a:ext cx="17018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29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496452"/>
            <a:ext cx="9609666" cy="637647"/>
          </a:xfrm>
        </p:spPr>
        <p:txBody>
          <a:bodyPr>
            <a:noAutofit/>
          </a:bodyPr>
          <a:lstStyle/>
          <a:p>
            <a:r>
              <a:rPr lang="en-US" sz="3600" dirty="0"/>
              <a:t>Map of Main National and Regional Folk </a:t>
            </a:r>
            <a:r>
              <a:rPr lang="en-US" sz="3600" dirty="0" err="1"/>
              <a:t>Musics</a:t>
            </a:r>
            <a:endParaRPr lang="es-MX" sz="3600" dirty="0"/>
          </a:p>
        </p:txBody>
      </p:sp>
      <p:pic>
        <p:nvPicPr>
          <p:cNvPr id="26" name="Picture 2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0" y="681927"/>
            <a:ext cx="10152821" cy="4835471"/>
          </a:xfrm>
          <a:prstGeom prst="rect">
            <a:avLst/>
          </a:prstGeom>
        </p:spPr>
      </p:pic>
      <p:sp>
        <p:nvSpPr>
          <p:cNvPr id="1195" name="TextBox 1194"/>
          <p:cNvSpPr txBox="1"/>
          <p:nvPr/>
        </p:nvSpPr>
        <p:spPr>
          <a:xfrm>
            <a:off x="1098732" y="4468546"/>
            <a:ext cx="950976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Canción Mexicana Nacionalista</a:t>
            </a:r>
          </a:p>
        </p:txBody>
      </p:sp>
    </p:spTree>
    <p:extLst>
      <p:ext uri="{BB962C8B-B14F-4D97-AF65-F5344CB8AC3E}">
        <p14:creationId xmlns:p14="http://schemas.microsoft.com/office/powerpoint/2010/main" val="303850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Some interesting musical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genres have distinct characteristics, here are some commonalities:</a:t>
            </a:r>
          </a:p>
          <a:p>
            <a:pPr lvl="1"/>
            <a:r>
              <a:rPr lang="en-US" dirty="0"/>
              <a:t>T.T.</a:t>
            </a:r>
          </a:p>
          <a:p>
            <a:pPr lvl="1"/>
            <a:r>
              <a:rPr lang="en-US" dirty="0"/>
              <a:t>2 vs. 3</a:t>
            </a:r>
          </a:p>
          <a:p>
            <a:pPr lvl="1"/>
            <a:r>
              <a:rPr lang="en-US" dirty="0"/>
              <a:t>Vocal imitation of instruments</a:t>
            </a:r>
          </a:p>
          <a:p>
            <a:pPr lvl="1"/>
            <a:r>
              <a:rPr lang="en-US" dirty="0"/>
              <a:t>Memorable melodic lines</a:t>
            </a:r>
          </a:p>
          <a:p>
            <a:pPr lvl="1"/>
            <a:r>
              <a:rPr lang="en-US" dirty="0"/>
              <a:t>Contrasting styles</a:t>
            </a:r>
          </a:p>
        </p:txBody>
      </p:sp>
    </p:spTree>
    <p:extLst>
      <p:ext uri="{BB962C8B-B14F-4D97-AF65-F5344CB8AC3E}">
        <p14:creationId xmlns:p14="http://schemas.microsoft.com/office/powerpoint/2010/main" val="38790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Vowels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51100"/>
            <a:ext cx="9601196" cy="3746500"/>
          </a:xfrm>
        </p:spPr>
        <p:txBody>
          <a:bodyPr>
            <a:normAutofit/>
          </a:bodyPr>
          <a:lstStyle/>
          <a:p>
            <a:r>
              <a:rPr lang="en-US" sz="2600" dirty="0"/>
              <a:t>Five “pure” vowels</a:t>
            </a:r>
          </a:p>
          <a:p>
            <a:pPr lvl="1"/>
            <a:r>
              <a:rPr lang="en-US" sz="2200" dirty="0"/>
              <a:t>A – </a:t>
            </a:r>
            <a:r>
              <a:rPr lang="en-US" sz="2200" dirty="0" err="1"/>
              <a:t>ave</a:t>
            </a:r>
            <a:r>
              <a:rPr lang="en-US" sz="2200" dirty="0"/>
              <a:t> </a:t>
            </a:r>
          </a:p>
          <a:p>
            <a:pPr lvl="1"/>
            <a:r>
              <a:rPr lang="en-US" sz="2200" dirty="0"/>
              <a:t>E – et</a:t>
            </a:r>
          </a:p>
          <a:p>
            <a:pPr lvl="1"/>
            <a:r>
              <a:rPr lang="en-US" sz="2200" dirty="0"/>
              <a:t>I – in</a:t>
            </a:r>
          </a:p>
          <a:p>
            <a:pPr lvl="1"/>
            <a:r>
              <a:rPr lang="en-US" sz="2200" dirty="0"/>
              <a:t>O - </a:t>
            </a:r>
            <a:r>
              <a:rPr lang="en-US" sz="2200" dirty="0" err="1"/>
              <a:t>domine</a:t>
            </a:r>
            <a:endParaRPr lang="en-US" sz="2200" dirty="0"/>
          </a:p>
          <a:p>
            <a:pPr lvl="1"/>
            <a:r>
              <a:rPr lang="en-US" sz="2200" dirty="0"/>
              <a:t>U – </a:t>
            </a:r>
            <a:r>
              <a:rPr lang="en-US" sz="2200" dirty="0" err="1"/>
              <a:t>unum</a:t>
            </a:r>
            <a:r>
              <a:rPr lang="en-US" sz="2200" dirty="0"/>
              <a:t> </a:t>
            </a:r>
          </a:p>
          <a:p>
            <a:r>
              <a:rPr lang="en-US" b="1" dirty="0">
                <a:solidFill>
                  <a:schemeClr val="accent2"/>
                </a:solidFill>
                <a:latin typeface="Calibri" pitchFamily="34" charset="0"/>
              </a:rPr>
              <a:t>All vowels in Spanish are a bit higher/brighter than English vowels</a:t>
            </a:r>
          </a:p>
        </p:txBody>
      </p:sp>
    </p:spTree>
    <p:extLst>
      <p:ext uri="{BB962C8B-B14F-4D97-AF65-F5344CB8AC3E}">
        <p14:creationId xmlns:p14="http://schemas.microsoft.com/office/powerpoint/2010/main" val="76338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1473</TotalTime>
  <Words>594</Words>
  <Application>Microsoft Macintosh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Bookman Old Style</vt:lpstr>
      <vt:lpstr>Calibri</vt:lpstr>
      <vt:lpstr>Gill Sans MT</vt:lpstr>
      <vt:lpstr>Organic</vt:lpstr>
      <vt:lpstr>Mexican Choral Music: There’s More to It Than “La Cucaracha”!</vt:lpstr>
      <vt:lpstr>Why Multicultural Music?</vt:lpstr>
      <vt:lpstr>Why Mexican Choral Music?</vt:lpstr>
      <vt:lpstr>What Is Mexican Choral Music?</vt:lpstr>
      <vt:lpstr>Musical Traditions</vt:lpstr>
      <vt:lpstr>Folk Tradition</vt:lpstr>
      <vt:lpstr>PowerPoint Presentation</vt:lpstr>
      <vt:lpstr>Some interesting musical features</vt:lpstr>
      <vt:lpstr>Vowels</vt:lpstr>
      <vt:lpstr>Some Interesting Consonants</vt:lpstr>
      <vt:lpstr>Cultural Information to Teach </vt:lpstr>
      <vt:lpstr>Resources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Mexican Choral Music</dc:title>
  <dc:creator>Microsoft account</dc:creator>
  <cp:lastModifiedBy>Pineda, Loida Maria</cp:lastModifiedBy>
  <cp:revision>138</cp:revision>
  <dcterms:created xsi:type="dcterms:W3CDTF">2016-11-09T14:55:50Z</dcterms:created>
  <dcterms:modified xsi:type="dcterms:W3CDTF">2020-07-14T19:20:55Z</dcterms:modified>
</cp:coreProperties>
</file>